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62" r:id="rId8"/>
    <p:sldId id="263" r:id="rId9"/>
    <p:sldId id="264" r:id="rId10"/>
    <p:sldId id="266" r:id="rId11"/>
    <p:sldId id="272" r:id="rId12"/>
    <p:sldId id="267" r:id="rId13"/>
    <p:sldId id="268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709A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930" y="-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AEC89-16AD-42BA-9B61-BC3B06A0D6E4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http://xn----7sbaklldi9bh5b0byj.xn--p1ai/uploads/modules/articles_pic/f3949934df3a4cf3af3d06f426b786c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452" y="1385024"/>
            <a:ext cx="2678423" cy="177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908719"/>
            <a:ext cx="7772400" cy="504057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Муслюмовский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детский сад общеразвивающего вида "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Миляшкай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Муслюмовского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муниципального  района   Республики Татарстан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2273926"/>
            <a:ext cx="612068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E709AD"/>
                </a:solidFill>
                <a:ea typeface="+mj-ea"/>
                <a:cs typeface="+mj-cs"/>
              </a:rPr>
              <a:t>Презентация</a:t>
            </a:r>
          </a:p>
          <a:p>
            <a:pPr algn="ctr"/>
            <a:r>
              <a:rPr lang="ru-RU" sz="2400" dirty="0" smtClean="0">
                <a:solidFill>
                  <a:srgbClr val="E709AD"/>
                </a:solidFill>
                <a:latin typeface="Times New Roman" pitchFamily="18" charset="0"/>
                <a:cs typeface="Times New Roman" pitchFamily="18" charset="0"/>
              </a:rPr>
              <a:t>Основной общеобразовательной программы </a:t>
            </a:r>
            <a:r>
              <a:rPr lang="ru-RU" sz="2400" b="1" dirty="0" smtClean="0">
                <a:solidFill>
                  <a:srgbClr val="E709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E709AD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соответствии 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Федеральным государственным  общеобразовательным стандартом 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/>
              <a:t> </a:t>
            </a:r>
            <a:endParaRPr lang="ru-RU" sz="24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17059815"/>
              </p:ext>
            </p:extLst>
          </p:nvPr>
        </p:nvGraphicFramePr>
        <p:xfrm>
          <a:off x="539552" y="457051"/>
          <a:ext cx="8183252" cy="2453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83252"/>
              </a:tblGrid>
              <a:tr h="457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://xn----7sbaklldi9bh5b0byj.xn--p1ai/uploads/modules/articles_pic/f3949934df3a4cf3af3d06f426b786c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080197"/>
            <a:ext cx="2678423" cy="177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Данный раздел ООП ДО выстроен на основе Примерной программы «От рождения до школы» (обязательная часть) и дополнен материалами, направленными на реализацию части, формируемой участниками образовательных отношений.</a:t>
            </a:r>
            <a:br>
              <a:rPr lang="ru-RU" sz="2000" dirty="0" smtClean="0">
                <a:solidFill>
                  <a:srgbClr val="C00000"/>
                </a:solidFill>
              </a:rPr>
            </a:b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E709AD"/>
                </a:solidFill>
              </a:rPr>
              <a:t>В </a:t>
            </a:r>
            <a:r>
              <a:rPr lang="ru-RU" dirty="0">
                <a:solidFill>
                  <a:srgbClr val="E709AD"/>
                </a:solidFill>
              </a:rPr>
              <a:t>соответствии с ФГОС, данная часть ООП ДО  учитывает образовательные потребности, интересы и мотивы детей, членов их семей и педагогов и ориентирована на: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специфику национальных, </a:t>
            </a:r>
            <a:r>
              <a:rPr lang="ru-RU" dirty="0" err="1">
                <a:solidFill>
                  <a:srgbClr val="0070C0"/>
                </a:solidFill>
              </a:rPr>
              <a:t>социокультурных</a:t>
            </a:r>
            <a:r>
              <a:rPr lang="ru-RU" dirty="0">
                <a:solidFill>
                  <a:srgbClr val="0070C0"/>
                </a:solidFill>
              </a:rPr>
              <a:t> и иных условий, в которых осуществляется образовательная деятельность;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выбор  парциальных образовательных программ и форм организации работы с детьми, которые соответствуют потребностям и интересам детей, а также возможностям педагогического коллектива;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сложившиеся традиции организации и групп.</a:t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313" y="214314"/>
            <a:ext cx="8678167" cy="6487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4547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>
                <a:solidFill>
                  <a:srgbClr val="0070C0"/>
                </a:solidFill>
              </a:rPr>
              <a:t>В части,  формируемой участниками образовательных отношений, </a:t>
            </a:r>
            <a:r>
              <a:rPr lang="ru-RU" dirty="0" smtClean="0">
                <a:solidFill>
                  <a:srgbClr val="0070C0"/>
                </a:solidFill>
              </a:rPr>
              <a:t>представлен   материал по </a:t>
            </a:r>
            <a:r>
              <a:rPr lang="ru-RU" dirty="0">
                <a:solidFill>
                  <a:srgbClr val="0070C0"/>
                </a:solidFill>
              </a:rPr>
              <a:t>УМК и </a:t>
            </a:r>
            <a:r>
              <a:rPr lang="ru-RU" dirty="0" smtClean="0">
                <a:solidFill>
                  <a:srgbClr val="0070C0"/>
                </a:solidFill>
              </a:rPr>
              <a:t>ЭРС, </a:t>
            </a:r>
            <a:r>
              <a:rPr lang="ru-RU" dirty="0">
                <a:solidFill>
                  <a:srgbClr val="0070C0"/>
                </a:solidFill>
              </a:rPr>
              <a:t>которые расширяют и углубляют основное образовательное содержание и позволяют удовлетворить разнообразные образовательные  потребности современной  семьи и избирательные интересы дошкольников, реализовать развивающий потенциал регионального компонента. </a:t>
            </a:r>
          </a:p>
          <a:p>
            <a:endParaRPr lang="ru-RU" dirty="0"/>
          </a:p>
        </p:txBody>
      </p:sp>
      <p:pic>
        <p:nvPicPr>
          <p:cNvPr id="4" name="Picture 7" descr="http://xn----7sbaklldi9bh5b0byj.xn--p1ai/uploads/modules/articles_pic/f3949934df3a4cf3af3d06f426b786c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3" y="4869160"/>
            <a:ext cx="2678423" cy="177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Коррекционная работа 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46449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В </a:t>
            </a:r>
            <a:r>
              <a:rPr lang="ru-RU" sz="2800" dirty="0">
                <a:solidFill>
                  <a:srgbClr val="0070C0"/>
                </a:solidFill>
              </a:rPr>
              <a:t>данном разделе  представлено содержание образовательной деятельности по профессиональной коррекции нарушений развития детей. </a:t>
            </a:r>
            <a:endParaRPr lang="ru-RU" sz="2800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Этот </a:t>
            </a:r>
            <a:r>
              <a:rPr lang="ru-RU" sz="2800" dirty="0">
                <a:solidFill>
                  <a:srgbClr val="0070C0"/>
                </a:solidFill>
              </a:rPr>
              <a:t>раздел базируется на соответствующем разделе Примерной программы «От рождения до школы» и включается в ООП ДО при ее освоении детьми </a:t>
            </a:r>
            <a:r>
              <a:rPr lang="ru-RU" sz="2800" dirty="0" smtClean="0">
                <a:solidFill>
                  <a:srgbClr val="0070C0"/>
                </a:solidFill>
              </a:rPr>
              <a:t>с ФФНР </a:t>
            </a:r>
            <a:endParaRPr lang="ru-RU" dirty="0"/>
          </a:p>
        </p:txBody>
      </p:sp>
      <p:pic>
        <p:nvPicPr>
          <p:cNvPr id="4" name="Picture 7" descr="http://xn----7sbaklldi9bh5b0byj.xn--p1ai/uploads/modules/articles_pic/f3949934df3a4cf3af3d06f426b786c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25144"/>
            <a:ext cx="2678423" cy="177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3.Организационный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раздел.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70C0"/>
                </a:solidFill>
              </a:rPr>
              <a:t>Организационный </a:t>
            </a:r>
            <a:r>
              <a:rPr lang="ru-RU" dirty="0">
                <a:solidFill>
                  <a:srgbClr val="0070C0"/>
                </a:solidFill>
              </a:rPr>
              <a:t>раздел составлен с опорой на материалы Примерной программы, нормативно-правовые документы, методические письма и рекомендации.</a:t>
            </a:r>
          </a:p>
          <a:p>
            <a:pPr algn="ctr">
              <a:buNone/>
            </a:pPr>
            <a:r>
              <a:rPr lang="ru-RU" dirty="0">
                <a:solidFill>
                  <a:srgbClr val="C00000"/>
                </a:solidFill>
              </a:rPr>
              <a:t>Организационный раздел дает представление о том, в каких условиях</a:t>
            </a:r>
          </a:p>
          <a:p>
            <a:pPr algn="ctr">
              <a:buNone/>
            </a:pPr>
            <a:r>
              <a:rPr lang="ru-RU" dirty="0">
                <a:solidFill>
                  <a:srgbClr val="C00000"/>
                </a:solidFill>
              </a:rPr>
              <a:t>реализуется ООП ДО.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В </a:t>
            </a:r>
            <a:r>
              <a:rPr lang="ru-RU" b="1" dirty="0">
                <a:solidFill>
                  <a:srgbClr val="7030A0"/>
                </a:solidFill>
              </a:rPr>
              <a:t>этом разделе представлены: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распорядок и режим </a:t>
            </a:r>
            <a:r>
              <a:rPr lang="ru-RU" dirty="0">
                <a:solidFill>
                  <a:srgbClr val="0070C0"/>
                </a:solidFill>
              </a:rPr>
              <a:t>дня;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традиционные для ДОУ события, праздники, мероприятия;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особенности организации предметно-пространственной развивающей образовательной среды</a:t>
            </a:r>
            <a:r>
              <a:rPr lang="ru-RU" dirty="0" smtClean="0">
                <a:solidFill>
                  <a:srgbClr val="0070C0"/>
                </a:solidFill>
              </a:rPr>
              <a:t>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требования </a:t>
            </a:r>
            <a:r>
              <a:rPr lang="ru-RU" dirty="0">
                <a:solidFill>
                  <a:srgbClr val="0070C0"/>
                </a:solidFill>
              </a:rPr>
              <a:t>к материально-техническим условиям реализации ООП (в том числе обеспеченность методическими материалами и средствами обучения и воспитания).</a:t>
            </a:r>
          </a:p>
          <a:p>
            <a:pPr>
              <a:buNone/>
            </a:pPr>
            <a:r>
              <a:rPr lang="ru-RU" dirty="0">
                <a:solidFill>
                  <a:srgbClr val="0070C0"/>
                </a:solidFill>
              </a:rPr>
              <a:t> 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7" descr="http://xn----7sbaklldi9bh5b0byj.xn--p1ai/uploads/modules/articles_pic/f3949934df3a4cf3af3d06f426b786c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869160"/>
            <a:ext cx="2678423" cy="177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620688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00B0F0"/>
                </a:solidFill>
              </a:rPr>
              <a:t>Образовательная программа дошкольного образования МБДОУ разработана </a:t>
            </a:r>
            <a:endParaRPr lang="ru-RU" sz="2800" dirty="0" smtClean="0">
              <a:solidFill>
                <a:srgbClr val="00B0F0"/>
              </a:solidFill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00B0F0"/>
                </a:solidFill>
              </a:rPr>
              <a:t>в </a:t>
            </a:r>
            <a:r>
              <a:rPr lang="ru-RU" sz="2800" dirty="0">
                <a:solidFill>
                  <a:srgbClr val="00B0F0"/>
                </a:solidFill>
              </a:rPr>
              <a:t>соответствии с Федеральным государственным образовательным стандартом дошкольного образования (Приказ № 1155 от 17 октября 2013 года) и на основе примерной основной общеобразовательной программ «От рождения до школы» </a:t>
            </a:r>
            <a:r>
              <a:rPr lang="ru-RU" sz="2800" dirty="0" err="1">
                <a:solidFill>
                  <a:srgbClr val="00B0F0"/>
                </a:solidFill>
              </a:rPr>
              <a:t>п</a:t>
            </a:r>
            <a:r>
              <a:rPr lang="ru-RU" sz="2800" dirty="0">
                <a:solidFill>
                  <a:srgbClr val="00B0F0"/>
                </a:solidFill>
              </a:rPr>
              <a:t>/</a:t>
            </a:r>
            <a:r>
              <a:rPr lang="ru-RU" sz="2800" dirty="0" err="1">
                <a:solidFill>
                  <a:srgbClr val="00B0F0"/>
                </a:solidFill>
              </a:rPr>
              <a:t>р</a:t>
            </a:r>
            <a:r>
              <a:rPr lang="ru-RU" sz="2800" dirty="0">
                <a:solidFill>
                  <a:srgbClr val="00B0F0"/>
                </a:solidFill>
              </a:rPr>
              <a:t> Н.Е. </a:t>
            </a:r>
            <a:r>
              <a:rPr lang="ru-RU" sz="2800" dirty="0" err="1">
                <a:solidFill>
                  <a:srgbClr val="00B0F0"/>
                </a:solidFill>
              </a:rPr>
              <a:t>Вераксы</a:t>
            </a:r>
            <a:r>
              <a:rPr lang="ru-RU" sz="2800" dirty="0">
                <a:solidFill>
                  <a:srgbClr val="00B0F0"/>
                </a:solidFill>
              </a:rPr>
              <a:t>, </a:t>
            </a:r>
            <a:r>
              <a:rPr lang="ru-RU" sz="2800" dirty="0" err="1">
                <a:solidFill>
                  <a:srgbClr val="00B0F0"/>
                </a:solidFill>
              </a:rPr>
              <a:t>Т.С.Комаровой,М</a:t>
            </a:r>
            <a:r>
              <a:rPr lang="ru-RU" sz="2800" dirty="0">
                <a:solidFill>
                  <a:srgbClr val="00B0F0"/>
                </a:solidFill>
              </a:rPr>
              <a:t>. А. Васильевой</a:t>
            </a:r>
          </a:p>
        </p:txBody>
      </p:sp>
      <p:pic>
        <p:nvPicPr>
          <p:cNvPr id="4" name="Picture 7" descr="http://xn----7sbaklldi9bh5b0byj.xn--p1ai/uploads/modules/articles_pic/f3949934df3a4cf3af3d06f426b786c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81128"/>
            <a:ext cx="2678423" cy="177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</a:rPr>
              <a:t>ель Программы: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340968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Развитие личности детей дошкольного возраста в различных видах общения и деятельности с учётом их возрастных, индивидуальных, психологических и физиологических особенностей.</a:t>
            </a:r>
          </a:p>
        </p:txBody>
      </p:sp>
      <p:pic>
        <p:nvPicPr>
          <p:cNvPr id="4" name="Picture 7" descr="http://xn----7sbaklldi9bh5b0byj.xn--p1ai/uploads/modules/articles_pic/f3949934df3a4cf3af3d06f426b786c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365104"/>
            <a:ext cx="2678423" cy="177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619" y="260648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496944" cy="564949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14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1.Охрана и укрепление физического и психического здоровья детей, в том числе их эмоционального благополучия.</a:t>
            </a:r>
          </a:p>
          <a:p>
            <a:r>
              <a:rPr lang="ru-RU" sz="14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2.Обеспечение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здоровья).</a:t>
            </a:r>
          </a:p>
          <a:p>
            <a:r>
              <a:rPr lang="ru-RU" sz="14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3.Обеспечение преемственности целей, задач и содержания основных образовательных программ дошкольного и начального общего образования.</a:t>
            </a:r>
          </a:p>
          <a:p>
            <a:r>
              <a:rPr lang="ru-RU" sz="14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4.Создание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миром.</a:t>
            </a:r>
          </a:p>
          <a:p>
            <a:r>
              <a:rPr lang="ru-RU" sz="14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5.Объединение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общества.</a:t>
            </a:r>
          </a:p>
          <a:p>
            <a:r>
              <a:rPr lang="ru-RU" sz="14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6.Формирование 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деятельности.</a:t>
            </a:r>
          </a:p>
          <a:p>
            <a:r>
              <a:rPr lang="ru-RU" sz="14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7.Обеспечение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воспитанников.</a:t>
            </a:r>
          </a:p>
          <a:p>
            <a:r>
              <a:rPr lang="ru-RU" sz="14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8.Формирование социокультурной среды, соответствующей возрастным, индивидуальным, психологическим  и физиологическим особенностям детей.</a:t>
            </a:r>
          </a:p>
          <a:p>
            <a:r>
              <a:rPr lang="ru-RU" sz="14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9.Обеспечение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</a:t>
            </a:r>
            <a:r>
              <a:rPr lang="ru-RU" sz="1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lang="ru-RU" sz="14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://xn----7sbaklldi9bh5b0byj.xn--p1ai/uploads/modules/articles_pic/f3949934df3a4cf3af3d06f426b786c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069109"/>
            <a:ext cx="2678423" cy="177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Охват всех возрастных периодов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(«От рождения до школы»</a:t>
            </a:r>
            <a:r>
              <a:rPr lang="ru-RU" sz="2800" dirty="0" smtClean="0">
                <a:solidFill>
                  <a:srgbClr val="FF0000"/>
                </a:solidFill>
              </a:rPr>
              <a:t>).</a:t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052737"/>
            <a:ext cx="8147248" cy="4896544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b="1" dirty="0" smtClean="0">
                <a:solidFill>
                  <a:srgbClr val="7030A0"/>
                </a:solidFill>
              </a:rPr>
              <a:t>Программа  </a:t>
            </a:r>
            <a:r>
              <a:rPr lang="ru-RU" b="1" dirty="0">
                <a:solidFill>
                  <a:srgbClr val="7030A0"/>
                </a:solidFill>
              </a:rPr>
              <a:t>охватывает все возрастные периоды физического и психического развития детей: </a:t>
            </a:r>
          </a:p>
          <a:p>
            <a:pPr>
              <a:buNone/>
            </a:pPr>
            <a:r>
              <a:rPr lang="ru-RU" dirty="0" smtClean="0">
                <a:solidFill>
                  <a:srgbClr val="00B0F0"/>
                </a:solidFill>
              </a:rPr>
              <a:t>-младший </a:t>
            </a:r>
            <a:r>
              <a:rPr lang="ru-RU" dirty="0">
                <a:solidFill>
                  <a:srgbClr val="00B0F0"/>
                </a:solidFill>
              </a:rPr>
              <a:t>дошкольный возраст — от </a:t>
            </a:r>
            <a:r>
              <a:rPr lang="ru-RU" dirty="0" smtClean="0">
                <a:solidFill>
                  <a:srgbClr val="00B0F0"/>
                </a:solidFill>
              </a:rPr>
              <a:t>2 </a:t>
            </a:r>
            <a:r>
              <a:rPr lang="ru-RU" dirty="0">
                <a:solidFill>
                  <a:srgbClr val="00B0F0"/>
                </a:solidFill>
              </a:rPr>
              <a:t>до 4 лет (первая и вторая младшие группы</a:t>
            </a:r>
            <a:r>
              <a:rPr lang="ru-RU" dirty="0" smtClean="0">
                <a:solidFill>
                  <a:srgbClr val="00B0F0"/>
                </a:solidFill>
              </a:rPr>
              <a:t>),</a:t>
            </a:r>
          </a:p>
          <a:p>
            <a:pPr>
              <a:buNone/>
            </a:pPr>
            <a:r>
              <a:rPr lang="ru-RU" dirty="0" smtClean="0">
                <a:solidFill>
                  <a:srgbClr val="00B0F0"/>
                </a:solidFill>
              </a:rPr>
              <a:t>-средний </a:t>
            </a:r>
            <a:r>
              <a:rPr lang="ru-RU" dirty="0">
                <a:solidFill>
                  <a:srgbClr val="00B0F0"/>
                </a:solidFill>
              </a:rPr>
              <a:t>дошкольный возраст — от 4 до 5 лет (средняя группа), </a:t>
            </a:r>
            <a:endParaRPr lang="ru-RU" dirty="0" smtClean="0">
              <a:solidFill>
                <a:srgbClr val="00B0F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B0F0"/>
                </a:solidFill>
              </a:rPr>
              <a:t>-старший </a:t>
            </a:r>
            <a:r>
              <a:rPr lang="ru-RU" dirty="0">
                <a:solidFill>
                  <a:srgbClr val="00B0F0"/>
                </a:solidFill>
              </a:rPr>
              <a:t>дошкольный возраст — от 5 до 7 </a:t>
            </a:r>
            <a:r>
              <a:rPr lang="ru-RU" dirty="0" smtClean="0">
                <a:solidFill>
                  <a:srgbClr val="00B0F0"/>
                </a:solidFill>
              </a:rPr>
              <a:t>лет</a:t>
            </a:r>
          </a:p>
          <a:p>
            <a:pPr>
              <a:buNone/>
            </a:pPr>
            <a:r>
              <a:rPr lang="ru-RU" dirty="0" smtClean="0">
                <a:solidFill>
                  <a:srgbClr val="00B0F0"/>
                </a:solidFill>
              </a:rPr>
              <a:t>(старшая </a:t>
            </a:r>
            <a:r>
              <a:rPr lang="ru-RU" dirty="0">
                <a:solidFill>
                  <a:srgbClr val="00B0F0"/>
                </a:solidFill>
              </a:rPr>
              <a:t>и подготовительная к школе группы).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571500" y="785813"/>
            <a:ext cx="8286750" cy="1643062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C00000"/>
                </a:solidFill>
              </a:rPr>
              <a:t>Образовательная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C00000"/>
                </a:solidFill>
              </a:rPr>
              <a:t>программа дошкольного образования</a:t>
            </a:r>
            <a:r>
              <a:rPr lang="ru-RU" sz="40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+mj-ea"/>
                <a:cs typeface="+mj-cs"/>
              </a:rPr>
              <a:t> 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643438" y="2500313"/>
            <a:ext cx="4286250" cy="142875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Часть, формируемая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участниками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образовательного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процесса</a:t>
            </a:r>
            <a:endParaRPr lang="ru-RU" sz="2000" dirty="0"/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642938" y="4500563"/>
            <a:ext cx="3500437" cy="200025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Объём: </a:t>
            </a:r>
            <a:r>
              <a:rPr lang="ru-RU" sz="2000" b="1" dirty="0">
                <a:solidFill>
                  <a:srgbClr val="C00000"/>
                </a:solidFill>
              </a:rPr>
              <a:t>не менее 60%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времени, необходимого для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реализации программы</a:t>
            </a:r>
            <a:endParaRPr lang="ru-RU" sz="2000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642938" y="2643188"/>
            <a:ext cx="3929062" cy="1285875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Обязательная часть</a:t>
            </a:r>
            <a:endParaRPr lang="ru-RU" sz="2000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4857750" y="4500563"/>
            <a:ext cx="3643313" cy="1928812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Объем: </a:t>
            </a:r>
            <a:r>
              <a:rPr lang="ru-RU" sz="2000" b="1" dirty="0">
                <a:solidFill>
                  <a:srgbClr val="C00000"/>
                </a:solidFill>
              </a:rPr>
              <a:t>не более 40%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времени, необходимого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для реализации программы</a:t>
            </a:r>
            <a:endParaRPr lang="ru-RU" sz="2000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691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build="allAtOnce" animBg="1"/>
      <p:bldP spid="14" grpId="0" build="allAtOnce" animBg="1"/>
      <p:bldP spid="16" grpId="0" build="allAtOnce" animBg="1"/>
      <p:bldP spid="18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://xn----7sbaklldi9bh5b0byj.xn--p1ai/uploads/modules/articles_pic/f3949934df3a4cf3af3d06f426b786c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60" y="5080197"/>
            <a:ext cx="2678423" cy="177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 В соответствии с ФГОС ДО структура ООП ДО  включает следующие структурные элементы.</a:t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Целевой раздел.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1.1. Пояснительная записка.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1.2. Планируемые результаты освоения ООП ДО.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Содержательный раздел.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2.1. Описание образовательной деятельности по пяти образовательным областям.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2.2. Описание вариативных форм, способов.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2.3.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Коррекционная работа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2.4. Особенности взаимодействия педагогического коллектива с семьями воспитанников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3.Организационный раздел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Краткая презентация ООП ДО (дополнительный раздел).</a:t>
            </a:r>
          </a:p>
          <a:p>
            <a:pPr>
              <a:buNone/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1.Целевой раздел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Пояснительная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записка. 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пояснительной записке раскрываются:</a:t>
            </a:r>
          </a:p>
          <a:p>
            <a:pPr>
              <a:buNone/>
            </a:pPr>
            <a:r>
              <a:rPr lang="ru-RU" sz="2900" dirty="0" smtClean="0">
                <a:solidFill>
                  <a:srgbClr val="0070C0"/>
                </a:solidFill>
              </a:rPr>
              <a:t>- </a:t>
            </a:r>
            <a:r>
              <a:rPr lang="ru-RU" sz="2900" dirty="0">
                <a:solidFill>
                  <a:srgbClr val="0070C0"/>
                </a:solidFill>
              </a:rPr>
              <a:t>цели и задачи реализации ООП ДО;</a:t>
            </a:r>
          </a:p>
          <a:p>
            <a:pPr>
              <a:buNone/>
            </a:pPr>
            <a:r>
              <a:rPr lang="ru-RU" sz="2900" dirty="0" smtClean="0">
                <a:solidFill>
                  <a:srgbClr val="0070C0"/>
                </a:solidFill>
              </a:rPr>
              <a:t>- </a:t>
            </a:r>
            <a:r>
              <a:rPr lang="ru-RU" sz="2900" dirty="0">
                <a:solidFill>
                  <a:srgbClr val="0070C0"/>
                </a:solidFill>
              </a:rPr>
              <a:t>принципы и подходы к формированию ООП ДО;</a:t>
            </a:r>
          </a:p>
          <a:p>
            <a:pPr>
              <a:buNone/>
            </a:pPr>
            <a:r>
              <a:rPr lang="ru-RU" sz="2900" dirty="0">
                <a:solidFill>
                  <a:srgbClr val="0070C0"/>
                </a:solidFill>
              </a:rPr>
              <a:t>-</a:t>
            </a:r>
            <a:r>
              <a:rPr lang="ru-RU" sz="2900" dirty="0" smtClean="0">
                <a:solidFill>
                  <a:srgbClr val="0070C0"/>
                </a:solidFill>
              </a:rPr>
              <a:t>значимые </a:t>
            </a:r>
            <a:r>
              <a:rPr lang="ru-RU" sz="2900" dirty="0">
                <a:solidFill>
                  <a:srgbClr val="0070C0"/>
                </a:solidFill>
              </a:rPr>
              <a:t>для разработки и реализации ООП ДО характеристики</a:t>
            </a:r>
            <a:r>
              <a:rPr lang="ru-RU" sz="2900" dirty="0" smtClean="0">
                <a:solidFill>
                  <a:srgbClr val="0070C0"/>
                </a:solidFill>
              </a:rPr>
              <a:t>.</a:t>
            </a:r>
            <a:endParaRPr lang="ru-RU" sz="2900" dirty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2900" dirty="0">
                <a:solidFill>
                  <a:srgbClr val="7030A0"/>
                </a:solidFill>
              </a:rPr>
              <a:t>Планируемые результаты освоения ООП ДО.</a:t>
            </a:r>
          </a:p>
          <a:p>
            <a:pPr>
              <a:buNone/>
            </a:pPr>
            <a:r>
              <a:rPr lang="ru-RU" sz="2900" dirty="0">
                <a:solidFill>
                  <a:srgbClr val="0070C0"/>
                </a:solidFill>
              </a:rPr>
              <a:t>Эта часть ООП ДО составлена на основе соответствующего раздела примерной программы «От рождения до школы» (обязательная часть) и дополнена описанием планируемых результатов в части, формируемой участниками образовательных отношений (это результаты работы по приоритетным </a:t>
            </a:r>
            <a:r>
              <a:rPr lang="ru-RU" sz="2900" dirty="0" smtClean="0">
                <a:solidFill>
                  <a:srgbClr val="0070C0"/>
                </a:solidFill>
              </a:rPr>
              <a:t>направлениям)</a:t>
            </a:r>
            <a:endParaRPr lang="ru-RU" sz="2900" dirty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4" name="Picture 7" descr="http://xn----7sbaklldi9bh5b0byj.xn--p1ai/uploads/modules/articles_pic/f3949934df3a4cf3af3d06f426b786c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5061817"/>
            <a:ext cx="2678423" cy="177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://xn----7sbaklldi9bh5b0byj.xn--p1ai/uploads/modules/articles_pic/f3949934df3a4cf3af3d06f426b786c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5577" y="5080197"/>
            <a:ext cx="2678423" cy="177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2.Содержательныйраздел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Формы</a:t>
            </a:r>
            <a:r>
              <a:rPr lang="ru-RU" dirty="0">
                <a:solidFill>
                  <a:srgbClr val="0070C0"/>
                </a:solidFill>
              </a:rPr>
              <a:t>, способы, методы и средства реализации ООП ДО. </a:t>
            </a:r>
          </a:p>
          <a:p>
            <a:r>
              <a:rPr lang="ru-RU" dirty="0">
                <a:solidFill>
                  <a:srgbClr val="0070C0"/>
                </a:solidFill>
              </a:rPr>
              <a:t>Это соответствие разделу «Психолого-педагогические условия реализации программы» Примерной программы «От рождения до школы» и дополняется вариативной частью.</a:t>
            </a:r>
          </a:p>
          <a:p>
            <a:pPr>
              <a:buNone/>
            </a:pPr>
            <a:r>
              <a:rPr lang="ru-RU" dirty="0">
                <a:solidFill>
                  <a:srgbClr val="E709AD"/>
                </a:solidFill>
              </a:rPr>
              <a:t>В соответствии с ФГОС, в этой части представлены: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особенности </a:t>
            </a:r>
            <a:r>
              <a:rPr lang="ru-RU" dirty="0">
                <a:solidFill>
                  <a:srgbClr val="0070C0"/>
                </a:solidFill>
              </a:rPr>
              <a:t>образовательной деятельности разных видов и культурных практик;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особенности взаимодействия педагогического коллектива с семьями воспитанников.</a:t>
            </a:r>
          </a:p>
          <a:p>
            <a:r>
              <a:rPr lang="ru-RU" dirty="0">
                <a:solidFill>
                  <a:srgbClr val="E709AD"/>
                </a:solidFill>
              </a:rPr>
              <a:t>Основными формами совместной деятельности педагогов и родителей по реализации основной образовательной программы являются следующие:</a:t>
            </a: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   - подготовка и проведение совместных праздников и досугов, предполагающие совместные выступления детей и родителей, участие в конкурсах;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    - проведение разнообразных встреч с родителями и представителями старшего поколения;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   - привлечение родителей к участию в детских познавательно-исследовательских и творческих проектах.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951</Words>
  <Application>Microsoft Office PowerPoint</Application>
  <PresentationFormat>Экран (4:3)</PresentationFormat>
  <Paragraphs>87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Муниципальное бюджетное дошкольное образовательное учреждение  Муслюмовский детский сад общеразвивающего вида "Миляшкай" Муслюмовского муниципального  района   Республики Татарстан</vt:lpstr>
      <vt:lpstr>Слайд 2</vt:lpstr>
      <vt:lpstr>Цель Программы: </vt:lpstr>
      <vt:lpstr> </vt:lpstr>
      <vt:lpstr>Охват всех возрастных периодов  («От рождения до школы»). </vt:lpstr>
      <vt:lpstr>Слайд 6</vt:lpstr>
      <vt:lpstr> В соответствии с ФГОС ДО структура ООП ДО  включает следующие структурные элементы. </vt:lpstr>
      <vt:lpstr>1.Целевой раздел </vt:lpstr>
      <vt:lpstr>2.Содержательныйраздел </vt:lpstr>
      <vt:lpstr>Данный раздел ООП ДО выстроен на основе Примерной программы «От рождения до школы» (обязательная часть) и дополнен материалами, направленными на реализацию части, формируемой участниками образовательных отношений. </vt:lpstr>
      <vt:lpstr>Слайд 11</vt:lpstr>
      <vt:lpstr>Слайд 12</vt:lpstr>
      <vt:lpstr>Коррекционная работа  </vt:lpstr>
      <vt:lpstr>3.Организационный раздел. 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 КОМБИНИРОВАННОГО ВИДА №36 «ЗОЛОТОЙ КЛЮЧИК»</dc:title>
  <dc:creator>Пользователь</dc:creator>
  <cp:lastModifiedBy>User</cp:lastModifiedBy>
  <cp:revision>23</cp:revision>
  <dcterms:created xsi:type="dcterms:W3CDTF">2016-10-20T17:07:30Z</dcterms:created>
  <dcterms:modified xsi:type="dcterms:W3CDTF">2019-09-10T10:11:10Z</dcterms:modified>
</cp:coreProperties>
</file>